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  <p:sldId id="265" r:id="rId9"/>
    <p:sldId id="264" r:id="rId10"/>
    <p:sldId id="258" r:id="rId11"/>
    <p:sldId id="266" r:id="rId12"/>
    <p:sldId id="267" r:id="rId1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67806" autoAdjust="0"/>
  </p:normalViewPr>
  <p:slideViewPr>
    <p:cSldViewPr snapToGrid="0">
      <p:cViewPr varScale="1">
        <p:scale>
          <a:sx n="50" d="100"/>
          <a:sy n="50" d="100"/>
        </p:scale>
        <p:origin x="153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22566-1179-410F-AB9D-A6F514FB5B74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31B37-056F-4571-9967-24063AF1EC8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896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1B37-056F-4571-9967-24063AF1EC8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4165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baseline="0" dirty="0" smtClean="0"/>
          </a:p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1B37-056F-4571-9967-24063AF1EC8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9140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1B37-056F-4571-9967-24063AF1EC89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8625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1B37-056F-4571-9967-24063AF1EC89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6864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1B37-056F-4571-9967-24063AF1EC89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1097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686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971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011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6963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970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9997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20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322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272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708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963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B20F0-77BF-4616-AC9D-B68120115A61}" type="datetimeFigureOut">
              <a:rPr lang="zh-TW" altLang="en-US" smtClean="0"/>
              <a:t>2015/6/13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A41A-88F0-4ECC-A80F-35461A4B6C2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227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66670" y="978794"/>
            <a:ext cx="11256135" cy="3189914"/>
          </a:xfrm>
        </p:spPr>
        <p:txBody>
          <a:bodyPr>
            <a:normAutofit/>
          </a:bodyPr>
          <a:lstStyle/>
          <a:p>
            <a:r>
              <a:rPr lang="en-US" altLang="zh-TW" sz="7200" dirty="0" smtClean="0">
                <a:solidFill>
                  <a:schemeClr val="bg1"/>
                </a:solidFill>
                <a:latin typeface="Tempus Sans ITC" panose="04020404030D07020202" pitchFamily="82" charset="0"/>
                <a:ea typeface="新細明體" panose="02020500000000000000" pitchFamily="18" charset="-120"/>
              </a:rPr>
              <a:t>London’s Secret Language—</a:t>
            </a:r>
            <a:br>
              <a:rPr lang="en-US" altLang="zh-TW" sz="7200" dirty="0" smtClean="0">
                <a:solidFill>
                  <a:schemeClr val="bg1"/>
                </a:solidFill>
                <a:latin typeface="Tempus Sans ITC" panose="04020404030D07020202" pitchFamily="82" charset="0"/>
                <a:ea typeface="新細明體" panose="02020500000000000000" pitchFamily="18" charset="-120"/>
              </a:rPr>
            </a:br>
            <a:r>
              <a:rPr lang="en-US" altLang="zh-TW" sz="7200" dirty="0" smtClean="0">
                <a:solidFill>
                  <a:schemeClr val="bg1"/>
                </a:solidFill>
                <a:latin typeface="Tempus Sans ITC" panose="04020404030D07020202" pitchFamily="82" charset="0"/>
                <a:ea typeface="新細明體" panose="02020500000000000000" pitchFamily="18" charset="-120"/>
              </a:rPr>
              <a:t/>
            </a:r>
            <a:br>
              <a:rPr lang="en-US" altLang="zh-TW" sz="7200" dirty="0" smtClean="0">
                <a:solidFill>
                  <a:schemeClr val="bg1"/>
                </a:solidFill>
                <a:latin typeface="Tempus Sans ITC" panose="04020404030D07020202" pitchFamily="82" charset="0"/>
                <a:ea typeface="新細明體" panose="02020500000000000000" pitchFamily="18" charset="-120"/>
              </a:rPr>
            </a:br>
            <a:r>
              <a:rPr lang="en-US" altLang="zh-TW" sz="4800" dirty="0" smtClean="0">
                <a:solidFill>
                  <a:schemeClr val="bg1"/>
                </a:solidFill>
                <a:latin typeface="Tempus Sans ITC" panose="04020404030D07020202" pitchFamily="82" charset="0"/>
                <a:ea typeface="新細明體" panose="02020500000000000000" pitchFamily="18" charset="-120"/>
              </a:rPr>
              <a:t>Cockney Rhyming Slang  </a:t>
            </a:r>
            <a:endParaRPr lang="zh-TW" altLang="en-US" sz="4800" dirty="0">
              <a:solidFill>
                <a:schemeClr val="bg1"/>
              </a:solidFill>
              <a:latin typeface="Tempus Sans ITC" panose="04020404030D07020202" pitchFamily="82" charset="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622737" y="4529316"/>
            <a:ext cx="9144000" cy="1655762"/>
          </a:xfrm>
        </p:spPr>
        <p:txBody>
          <a:bodyPr>
            <a:normAutofit fontScale="92500"/>
          </a:bodyPr>
          <a:lstStyle/>
          <a:p>
            <a:endParaRPr lang="en-US" altLang="zh-TW" dirty="0" smtClean="0"/>
          </a:p>
          <a:p>
            <a:endParaRPr lang="en-US" altLang="zh-TW" dirty="0">
              <a:solidFill>
                <a:schemeClr val="bg1"/>
              </a:solidFill>
            </a:endParaRPr>
          </a:p>
          <a:p>
            <a:r>
              <a:rPr lang="en-US" altLang="zh-TW" sz="4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102501016 English Dept. Lillian Lin </a:t>
            </a:r>
            <a:r>
              <a:rPr lang="zh-TW" altLang="en-US" sz="4000" dirty="0" smtClean="0">
                <a:solidFill>
                  <a:schemeClr val="bg1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林俐蓁</a:t>
            </a:r>
            <a:endParaRPr lang="zh-TW" altLang="en-US" sz="4000" dirty="0">
              <a:solidFill>
                <a:schemeClr val="bg1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33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17574" y="289682"/>
            <a:ext cx="11156852" cy="1535943"/>
          </a:xfrm>
        </p:spPr>
        <p:txBody>
          <a:bodyPr>
            <a:noAutofit/>
          </a:bodyPr>
          <a:lstStyle/>
          <a:p>
            <a:r>
              <a:rPr lang="en-US" altLang="zh-TW" sz="54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Newly coined rhyming slang</a:t>
            </a:r>
            <a:endParaRPr lang="zh-TW" altLang="en-US" sz="54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altLang="zh-TW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I prefer Britney </a:t>
            </a:r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Spears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sz="3600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(beers) </a:t>
            </a: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to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Calvin Klein </a:t>
            </a:r>
            <a:r>
              <a:rPr lang="en-US" altLang="zh-TW" sz="3600" i="1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(wine).</a:t>
            </a:r>
          </a:p>
          <a:p>
            <a:pPr marL="0" indent="0">
              <a:buNone/>
            </a:pPr>
            <a:endParaRPr lang="en-US" altLang="zh-TW" sz="3600" i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I haven't got a Scooby! </a:t>
            </a:r>
            <a:r>
              <a:rPr lang="en-US" altLang="zh-TW" sz="3600" i="1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(clue)</a:t>
            </a:r>
          </a:p>
          <a:p>
            <a:pPr marL="0" indent="0">
              <a:buNone/>
            </a:pPr>
            <a:r>
              <a:rPr lang="en-US" altLang="zh-TW" sz="32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Scooby </a:t>
            </a:r>
            <a:r>
              <a:rPr lang="en-US" altLang="zh-TW" sz="32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Doo </a:t>
            </a:r>
            <a:r>
              <a:rPr lang="en-US" altLang="zh-TW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(the dog </a:t>
            </a: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from the </a:t>
            </a:r>
            <a:r>
              <a:rPr lang="en-US" altLang="zh-TW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American </a:t>
            </a: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animated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cartoon)</a:t>
            </a:r>
            <a:endParaRPr lang="en-US" altLang="zh-TW" sz="3200" i="1" dirty="0">
              <a:solidFill>
                <a:srgbClr val="FF0000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01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8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In Conclusion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… </a:t>
            </a: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The purpose of rhyming slang: euphemism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Mostly in noun forms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still developing and spreading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TW" sz="36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endParaRPr lang="en-US" altLang="zh-TW" sz="3600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 cited:</a:t>
            </a:r>
          </a:p>
          <a:p>
            <a:pPr marL="0" indent="0">
              <a:buNone/>
            </a:pPr>
            <a:r>
              <a:rPr lang="en-US" altLang="zh-TW" sz="3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Zoltán</a:t>
            </a:r>
            <a:r>
              <a:rPr lang="en-US" altLang="zh-TW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I. </a:t>
            </a:r>
            <a:r>
              <a:rPr lang="en-US" altLang="zh-TW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(2014). </a:t>
            </a:r>
            <a:r>
              <a:rPr lang="en-US" altLang="zh-TW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Peculiarities  o</a:t>
            </a:r>
            <a:r>
              <a:rPr lang="en-US" altLang="zh-TW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TW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Cockney Rhyming Slang.</a:t>
            </a:r>
            <a:r>
              <a:rPr lang="en-US" altLang="zh-TW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zh-TW" sz="3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Studia</a:t>
            </a:r>
            <a:r>
              <a:rPr lang="en-US" altLang="zh-TW" sz="3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Universitatis</a:t>
            </a:r>
            <a:r>
              <a:rPr lang="en-US" altLang="zh-TW" sz="3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Petru</a:t>
            </a:r>
            <a:r>
              <a:rPr lang="en-US" altLang="zh-TW" sz="3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Maior</a:t>
            </a:r>
            <a:r>
              <a:rPr lang="en-US" altLang="zh-TW" sz="3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altLang="zh-TW" sz="3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Philologia</a:t>
            </a:r>
            <a:r>
              <a:rPr lang="en-US" altLang="zh-TW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17, </a:t>
            </a:r>
            <a:r>
              <a:rPr lang="en-US" altLang="zh-TW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186-192.</a:t>
            </a:r>
            <a:endParaRPr lang="en-US" altLang="zh-TW" sz="3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58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4850" y="2898775"/>
            <a:ext cx="10515600" cy="1325563"/>
          </a:xfrm>
        </p:spPr>
        <p:txBody>
          <a:bodyPr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Thank you for listening </a:t>
            </a:r>
            <a:r>
              <a:rPr lang="zh-TW" altLang="en-US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/>
            </a:r>
            <a:br>
              <a:rPr lang="zh-TW" altLang="en-US" dirty="0" smtClean="0">
                <a:solidFill>
                  <a:schemeClr val="bg1"/>
                </a:solidFill>
                <a:latin typeface="Tempus Sans ITC" panose="04020404030D07020202" pitchFamily="82" charset="0"/>
              </a:rPr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8439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6674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TW" sz="54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What is Cockney Rhyming Slang ?</a:t>
            </a:r>
            <a:endParaRPr lang="zh-TW" altLang="en-US" sz="54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As I walked up the stairs, I met my ex with his new girlfriend!</a:t>
            </a:r>
            <a:endParaRPr lang="en-US" altLang="zh-TW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I couldn’t believe it !!</a:t>
            </a:r>
            <a:b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</a:br>
            <a:endParaRPr lang="en-US" altLang="zh-TW" sz="3200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As I walked up the </a:t>
            </a:r>
            <a:r>
              <a:rPr lang="en-US" altLang="zh-TW" sz="3200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apple (and pears) </a:t>
            </a: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, I met my ex with his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new girlfriend! I couldn’t </a:t>
            </a:r>
            <a:r>
              <a:rPr lang="en-US" altLang="zh-TW" sz="3200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Adam and Eve </a:t>
            </a:r>
            <a:r>
              <a:rPr lang="en-US" altLang="zh-TW" sz="32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it !!</a:t>
            </a:r>
          </a:p>
        </p:txBody>
      </p:sp>
      <p:sp>
        <p:nvSpPr>
          <p:cNvPr id="4" name="向下箭號 3"/>
          <p:cNvSpPr/>
          <p:nvPr/>
        </p:nvSpPr>
        <p:spPr>
          <a:xfrm>
            <a:off x="5650005" y="3554569"/>
            <a:ext cx="351550" cy="527646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21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47675" y="762000"/>
            <a:ext cx="11744325" cy="1673225"/>
          </a:xfrm>
        </p:spPr>
        <p:txBody>
          <a:bodyPr>
            <a:noAutofit/>
          </a:bodyPr>
          <a:lstStyle/>
          <a:p>
            <a:r>
              <a:rPr lang="en-US" altLang="zh-TW" sz="48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English          Rhymes with      Cockney slang </a:t>
            </a:r>
            <a:endParaRPr lang="zh-TW" altLang="en-US" sz="4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76300" y="287337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stairs                     apple and pears                apple </a:t>
            </a:r>
          </a:p>
          <a:p>
            <a:pPr marL="0" indent="0">
              <a:buNone/>
            </a:pPr>
            <a:endParaRPr lang="en-US" altLang="zh-TW" sz="36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believe                  Adam and Eve          Adam and Eve</a:t>
            </a:r>
            <a:endParaRPr lang="zh-TW" altLang="en-US" sz="36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5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What does “Cockney” Mean ? </a:t>
            </a: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Etymology: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Traces back to the 14</a:t>
            </a:r>
            <a:r>
              <a:rPr lang="en-US" altLang="zh-TW" baseline="30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century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.</a:t>
            </a:r>
            <a:r>
              <a:rPr lang="en-US" altLang="zh-TW" b="0" i="1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“</a:t>
            </a:r>
            <a:r>
              <a:rPr lang="en-US" altLang="zh-TW" b="0" i="1" u="none" strike="noStrike" baseline="0" dirty="0" err="1" smtClean="0">
                <a:solidFill>
                  <a:schemeClr val="bg1"/>
                </a:solidFill>
                <a:latin typeface="Tempus Sans ITC" panose="04020404030D07020202" pitchFamily="82" charset="0"/>
              </a:rPr>
              <a:t>cokene-ey</a:t>
            </a: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,</a:t>
            </a:r>
            <a:r>
              <a:rPr lang="en-US" altLang="zh-TW" b="0" i="1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”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meaning a “cock’s egg,” a yolkless egg</a:t>
            </a:r>
            <a:endParaRPr lang="en-US" altLang="zh-TW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endParaRPr lang="en-US" altLang="zh-TW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i="1" dirty="0">
                <a:solidFill>
                  <a:schemeClr val="bg1"/>
                </a:solidFill>
                <a:latin typeface="Tempus Sans ITC" panose="04020404030D07020202" pitchFamily="82" charset="0"/>
              </a:rPr>
              <a:t>C</a:t>
            </a: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hange of meaning and form </a:t>
            </a:r>
          </a:p>
          <a:p>
            <a:pPr marL="0" indent="0">
              <a:buNone/>
            </a:pP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“</a:t>
            </a:r>
            <a:r>
              <a:rPr lang="en-US" altLang="zh-TW" i="1" dirty="0" err="1" smtClean="0">
                <a:solidFill>
                  <a:schemeClr val="bg1"/>
                </a:solidFill>
                <a:latin typeface="Tempus Sans ITC" panose="04020404030D07020202" pitchFamily="82" charset="0"/>
              </a:rPr>
              <a:t>cokeney</a:t>
            </a: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” 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or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“</a:t>
            </a:r>
            <a:r>
              <a:rPr lang="en-US" altLang="zh-TW" i="1" dirty="0" err="1" smtClean="0">
                <a:solidFill>
                  <a:schemeClr val="bg1"/>
                </a:solidFill>
                <a:latin typeface="Tempus Sans ITC" panose="04020404030D07020202" pitchFamily="82" charset="0"/>
              </a:rPr>
              <a:t>cokenay</a:t>
            </a: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”, meaning foolish and spoiled child or </a:t>
            </a:r>
          </a:p>
          <a:p>
            <a:pPr marL="0" indent="0">
              <a:buNone/>
            </a:pPr>
            <a:r>
              <a:rPr lang="en-US" altLang="zh-TW" i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a  simpleton </a:t>
            </a:r>
          </a:p>
          <a:p>
            <a:pPr marL="0" indent="0">
              <a:buNone/>
            </a:pPr>
            <a:r>
              <a:rPr lang="en-US" altLang="zh-TW" i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appears in  Chaucer’s Canterbury Tales </a:t>
            </a:r>
          </a:p>
          <a:p>
            <a:pPr marL="0" indent="0">
              <a:buNone/>
            </a:pPr>
            <a:endParaRPr lang="en-US" altLang="zh-TW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5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361950"/>
            <a:ext cx="10896600" cy="58912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By the 1520s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Extension of meaning—a derogatory reference to “townsfolk,” the   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working class 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mostly used by those who live in the countryside 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From the 17th century the term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was restricted 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to Londoners, particularly those born within earshot of the famous Bow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Bells, i.e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. the bells of St Mary-le-Bow in Cheapside in the City of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London.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TW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As 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an adjective,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it used 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to denote London peculiarities of speech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.</a:t>
            </a:r>
          </a:p>
          <a:p>
            <a:pPr marL="0" indent="0">
              <a:buNone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ex. Cockney accent </a:t>
            </a: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500062"/>
            <a:ext cx="10934700" cy="1325563"/>
          </a:xfrm>
        </p:spPr>
        <p:txBody>
          <a:bodyPr/>
          <a:lstStyle/>
          <a:p>
            <a:pPr algn="ctr"/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The Cockneys’ contribution to English—rhyming slang </a:t>
            </a: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Originates in the East end of London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Probably around 1840s, popular ever since the mid 19</a:t>
            </a:r>
            <a:r>
              <a:rPr lang="en-US" altLang="zh-TW" baseline="30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century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b="0" i="0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John Camden</a:t>
            </a:r>
            <a:r>
              <a:rPr lang="en-US" altLang="zh-TW" b="0" i="0" u="none" strike="noStrike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b="0" i="0" u="none" strike="noStrike" baseline="0" dirty="0" err="1" smtClean="0">
                <a:solidFill>
                  <a:schemeClr val="bg1"/>
                </a:solidFill>
                <a:latin typeface="Tempus Sans ITC" panose="04020404030D07020202" pitchFamily="82" charset="0"/>
              </a:rPr>
              <a:t>Hotten</a:t>
            </a: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endParaRPr lang="en-US" altLang="zh-TW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b="0" i="0" u="none" strike="noStrike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b="0" i="0" u="none" strike="noStrike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</a:t>
            </a:r>
            <a:r>
              <a:rPr lang="en-US" altLang="zh-TW" b="0" i="0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the first one to use the term </a:t>
            </a:r>
            <a:endParaRPr lang="en-US" altLang="zh-TW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</a:t>
            </a:r>
            <a:r>
              <a:rPr lang="en-US" altLang="zh-TW" b="0" i="0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1859 </a:t>
            </a:r>
            <a:r>
              <a:rPr lang="en-US" altLang="zh-TW" b="0" i="1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Dictionary of Modern Slang, Cant and</a:t>
            </a:r>
            <a:r>
              <a:rPr lang="en-US" altLang="zh-TW" b="0" i="1" u="none" strike="noStrike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V</a:t>
            </a:r>
            <a:r>
              <a:rPr lang="en-US" altLang="zh-TW" b="0" i="1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ulgar Words </a:t>
            </a:r>
            <a:r>
              <a:rPr lang="en-US" altLang="zh-TW" b="0" i="0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which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 </a:t>
            </a:r>
            <a:r>
              <a:rPr lang="en-US" altLang="zh-TW" b="0" i="0" u="none" strike="noStrike" baseline="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included a “Glossary of the Rhyming Slang”</a:t>
            </a: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0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460375"/>
            <a:ext cx="12039600" cy="1616075"/>
          </a:xfrm>
        </p:spPr>
        <p:txBody>
          <a:bodyPr>
            <a:normAutofit/>
          </a:bodyPr>
          <a:lstStyle/>
          <a:p>
            <a:r>
              <a:rPr lang="en-US" altLang="zh-TW" sz="48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What is the purpose of using Cockney slangs ?</a:t>
            </a:r>
            <a:endParaRPr lang="zh-TW" altLang="en-US" sz="4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04874" y="2076450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TW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sz="4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As a </a:t>
            </a:r>
            <a:r>
              <a:rPr lang="en-US" altLang="zh-TW" sz="4000" dirty="0" err="1" smtClean="0">
                <a:solidFill>
                  <a:schemeClr val="bg1"/>
                </a:solidFill>
                <a:latin typeface="Tempus Sans ITC" panose="04020404030D07020202" pitchFamily="82" charset="0"/>
              </a:rPr>
              <a:t>cryptolect</a:t>
            </a:r>
            <a:r>
              <a:rPr lang="en-US" altLang="zh-TW" sz="4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</a:p>
          <a:p>
            <a:pPr marL="0" indent="0">
              <a:buNone/>
            </a:pPr>
            <a:r>
              <a:rPr lang="en-US" altLang="zh-TW" sz="4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  criminals, merchants, or traders</a:t>
            </a:r>
          </a:p>
          <a:p>
            <a:pPr marL="0" indent="0">
              <a:buNone/>
            </a:pPr>
            <a:endParaRPr lang="en-US" altLang="zh-TW" sz="4000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4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 linguistic accident, a game, a kind of   wordplay   </a:t>
            </a:r>
          </a:p>
          <a:p>
            <a:pPr marL="0" indent="0">
              <a:buNone/>
            </a:pPr>
            <a:endParaRPr lang="en-US" altLang="zh-TW" sz="4000" dirty="0" smtClean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40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Euphemism </a:t>
            </a:r>
            <a:endParaRPr lang="zh-TW" altLang="en-US" sz="40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76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7700" y="800100"/>
            <a:ext cx="10629900" cy="5300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“rhyming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slang has a </a:t>
            </a: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strong tendency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to build on </a:t>
            </a:r>
            <a:r>
              <a:rPr lang="en-US" altLang="zh-TW" sz="3600" dirty="0">
                <a:solidFill>
                  <a:srgbClr val="FF0000"/>
                </a:solidFill>
                <a:latin typeface="Tempus Sans ITC" panose="04020404030D07020202" pitchFamily="82" charset="0"/>
              </a:rPr>
              <a:t>taboo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and </a:t>
            </a:r>
            <a:r>
              <a:rPr lang="en-US" altLang="zh-TW" sz="3600" dirty="0">
                <a:solidFill>
                  <a:srgbClr val="FF0000"/>
                </a:solidFill>
                <a:latin typeface="Tempus Sans ITC" panose="04020404030D07020202" pitchFamily="82" charset="0"/>
              </a:rPr>
              <a:t>slang words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rather than their standard equivalent. </a:t>
            </a: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A testimony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to this are the series of expressions coined for the strongest taboo words, </a:t>
            </a: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those ‘four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letter words’ so carefully avoided in polite conversation. These </a:t>
            </a: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rhyming slang phrases 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are in fact </a:t>
            </a:r>
            <a:r>
              <a:rPr lang="en-US" altLang="zh-TW" sz="3600" dirty="0">
                <a:solidFill>
                  <a:srgbClr val="FF0000"/>
                </a:solidFill>
                <a:latin typeface="Tempus Sans ITC" panose="04020404030D07020202" pitchFamily="82" charset="0"/>
              </a:rPr>
              <a:t>euphemism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s and </a:t>
            </a:r>
            <a:r>
              <a:rPr lang="en-US" altLang="zh-TW" sz="3600" dirty="0">
                <a:solidFill>
                  <a:srgbClr val="FF0000"/>
                </a:solidFill>
                <a:latin typeface="Tempus Sans ITC" panose="04020404030D07020202" pitchFamily="82" charset="0"/>
              </a:rPr>
              <a:t>their purpose is precisely to avoid being rude </a:t>
            </a:r>
            <a:r>
              <a:rPr lang="en-US" altLang="zh-TW" sz="3600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and offensive</a:t>
            </a:r>
            <a:r>
              <a:rPr lang="en-US" altLang="zh-TW" sz="3600" dirty="0">
                <a:solidFill>
                  <a:schemeClr val="bg1"/>
                </a:solidFill>
                <a:latin typeface="Tempus Sans ITC" panose="04020404030D07020202" pitchFamily="82" charset="0"/>
              </a:rPr>
              <a:t>, but they do tend to aggregate around words which are ‘better left unsaid</a:t>
            </a: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’”(189-190).</a:t>
            </a:r>
            <a:endParaRPr lang="zh-TW" altLang="en-US" sz="36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05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Euphemism in Cockney Rhyming Slang </a:t>
            </a:r>
            <a:endParaRPr lang="zh-TW" alt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TW" sz="3600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Raspberry tart </a:t>
            </a:r>
            <a:r>
              <a:rPr lang="en-US" altLang="zh-TW" sz="3600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= fart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Berkeley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Hunt, Anthony </a:t>
            </a:r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Blunt, bargain hunt, Gareth Hunt, grumble and grunt, James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Blunt, James </a:t>
            </a:r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Hunt, Oxford punt, struggle and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grunt</a:t>
            </a:r>
          </a:p>
          <a:p>
            <a:pPr marL="0" indent="0">
              <a:buNone/>
            </a:pPr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altLang="zh-TW" sz="3600" i="1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=a female genital</a:t>
            </a:r>
          </a:p>
          <a:p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Albert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Halls, Davina </a:t>
            </a:r>
            <a:r>
              <a:rPr lang="en-US" altLang="zh-TW" sz="3600" i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McCalls</a:t>
            </a:r>
            <a:r>
              <a:rPr lang="en-US" altLang="zh-TW" sz="3600" i="1" dirty="0">
                <a:solidFill>
                  <a:schemeClr val="bg1"/>
                </a:solidFill>
                <a:latin typeface="Tempus Sans ITC" panose="04020404030D07020202" pitchFamily="82" charset="0"/>
              </a:rPr>
              <a:t>, market stalls, Town Halls, Niagara Falls, orchestra </a:t>
            </a:r>
            <a:r>
              <a:rPr lang="en-US" altLang="zh-TW" sz="3600" i="1" dirty="0" smtClean="0">
                <a:solidFill>
                  <a:schemeClr val="bg1"/>
                </a:solidFill>
                <a:latin typeface="Tempus Sans ITC" panose="04020404030D07020202" pitchFamily="82" charset="0"/>
              </a:rPr>
              <a:t>stalls = </a:t>
            </a:r>
            <a:r>
              <a:rPr lang="en-US" altLang="zh-TW" sz="3600" i="1" dirty="0" smtClean="0">
                <a:solidFill>
                  <a:srgbClr val="FF0000"/>
                </a:solidFill>
                <a:latin typeface="Tempus Sans ITC" panose="04020404030D07020202" pitchFamily="82" charset="0"/>
              </a:rPr>
              <a:t>a male genital</a:t>
            </a:r>
            <a:endParaRPr lang="zh-TW" altLang="en-US" sz="3600" dirty="0">
              <a:solidFill>
                <a:srgbClr val="FF0000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3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523</Words>
  <Application>Microsoft Office PowerPoint</Application>
  <PresentationFormat>寬螢幕</PresentationFormat>
  <Paragraphs>70</Paragraphs>
  <Slides>12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0" baseType="lpstr">
      <vt:lpstr>新細明體</vt:lpstr>
      <vt:lpstr>Arial</vt:lpstr>
      <vt:lpstr>Calibri</vt:lpstr>
      <vt:lpstr>Calibri Light</vt:lpstr>
      <vt:lpstr>Tempus Sans ITC</vt:lpstr>
      <vt:lpstr>Times New Roman</vt:lpstr>
      <vt:lpstr>Wingdings</vt:lpstr>
      <vt:lpstr>Office 佈景主題</vt:lpstr>
      <vt:lpstr>London’s Secret Language—  Cockney Rhyming Slang  </vt:lpstr>
      <vt:lpstr>What is Cockney Rhyming Slang ?</vt:lpstr>
      <vt:lpstr>English          Rhymes with      Cockney slang </vt:lpstr>
      <vt:lpstr>What does “Cockney” Mean ? </vt:lpstr>
      <vt:lpstr>PowerPoint 簡報</vt:lpstr>
      <vt:lpstr>The Cockneys’ contribution to English—rhyming slang </vt:lpstr>
      <vt:lpstr>What is the purpose of using Cockney slangs ?</vt:lpstr>
      <vt:lpstr>PowerPoint 簡報</vt:lpstr>
      <vt:lpstr>Euphemism in Cockney Rhyming Slang </vt:lpstr>
      <vt:lpstr>Newly coined rhyming slang</vt:lpstr>
      <vt:lpstr>In Conclusion… </vt:lpstr>
      <vt:lpstr>Thank you for listening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London’s Secret Language—  Cockney Rhyming Slang</dc:title>
  <dc:creator>林佳蓁</dc:creator>
  <cp:lastModifiedBy>林佳蓁</cp:lastModifiedBy>
  <cp:revision>26</cp:revision>
  <dcterms:created xsi:type="dcterms:W3CDTF">2015-06-04T13:18:27Z</dcterms:created>
  <dcterms:modified xsi:type="dcterms:W3CDTF">2015-06-13T07:42:38Z</dcterms:modified>
</cp:coreProperties>
</file>